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72" r:id="rId5"/>
    <p:sldId id="258" r:id="rId6"/>
    <p:sldId id="259" r:id="rId7"/>
    <p:sldId id="260" r:id="rId8"/>
    <p:sldId id="261" r:id="rId9"/>
    <p:sldId id="262" r:id="rId10"/>
    <p:sldId id="288" r:id="rId11"/>
    <p:sldId id="289" r:id="rId12"/>
    <p:sldId id="290" r:id="rId13"/>
    <p:sldId id="291" r:id="rId14"/>
    <p:sldId id="292" r:id="rId15"/>
    <p:sldId id="293" r:id="rId16"/>
    <p:sldId id="294" r:id="rId17"/>
    <p:sldId id="269" r:id="rId18"/>
    <p:sldId id="274" r:id="rId19"/>
    <p:sldId id="271" r:id="rId20"/>
    <p:sldId id="275" r:id="rId21"/>
    <p:sldId id="273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4" r:id="rId30"/>
    <p:sldId id="285" r:id="rId31"/>
    <p:sldId id="286" r:id="rId32"/>
    <p:sldId id="283" r:id="rId33"/>
    <p:sldId id="287" r:id="rId3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84D74-B83E-4B7A-9165-8130198ECE51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C39C2-82E3-4DF0-9EC8-FA8A0B4797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84D74-B83E-4B7A-9165-8130198ECE51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C39C2-82E3-4DF0-9EC8-FA8A0B4797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84D74-B83E-4B7A-9165-8130198ECE51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C39C2-82E3-4DF0-9EC8-FA8A0B4797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84D74-B83E-4B7A-9165-8130198ECE51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C39C2-82E3-4DF0-9EC8-FA8A0B4797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84D74-B83E-4B7A-9165-8130198ECE51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C39C2-82E3-4DF0-9EC8-FA8A0B4797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84D74-B83E-4B7A-9165-8130198ECE51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C39C2-82E3-4DF0-9EC8-FA8A0B4797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84D74-B83E-4B7A-9165-8130198ECE51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C39C2-82E3-4DF0-9EC8-FA8A0B4797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84D74-B83E-4B7A-9165-8130198ECE51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C39C2-82E3-4DF0-9EC8-FA8A0B4797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84D74-B83E-4B7A-9165-8130198ECE51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C39C2-82E3-4DF0-9EC8-FA8A0B4797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84D74-B83E-4B7A-9165-8130198ECE51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C39C2-82E3-4DF0-9EC8-FA8A0B4797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84D74-B83E-4B7A-9165-8130198ECE51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C39C2-82E3-4DF0-9EC8-FA8A0B4797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384D74-B83E-4B7A-9165-8130198ECE51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EC39C2-82E3-4DF0-9EC8-FA8A0B4797F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Выпускное сочинение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400" i="1" dirty="0" smtClean="0">
                <a:solidFill>
                  <a:schemeClr val="tx1"/>
                </a:solidFill>
              </a:rPr>
              <a:t>Продолжительность 3часа 55 минут</a:t>
            </a:r>
          </a:p>
          <a:p>
            <a:r>
              <a:rPr lang="ru-RU" sz="2400" i="1" dirty="0" smtClean="0">
                <a:solidFill>
                  <a:schemeClr val="tx1"/>
                </a:solidFill>
              </a:rPr>
              <a:t>Можно пользоваться орфографическими словарём</a:t>
            </a:r>
            <a:endParaRPr lang="ru-RU" sz="2400" i="1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Методист\Pictures\1358845323_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68" y="428604"/>
            <a:ext cx="1828795" cy="62151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ru-RU" sz="2400" b="1" dirty="0" smtClean="0"/>
              <a:t>Критерии оценивания итогового изложения организациями, реализующими образовательные программы среднего общего образования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>
            <a:solidFill>
              <a:srgbClr val="00B050"/>
            </a:solidFill>
          </a:ln>
        </p:spPr>
        <p:txBody>
          <a:bodyPr>
            <a:normAutofit fontScale="85000" lnSpcReduction="10000"/>
          </a:bodyPr>
          <a:lstStyle/>
          <a:p>
            <a:r>
              <a:rPr lang="ru-RU" b="1" dirty="0" smtClean="0"/>
              <a:t>Требование № 1.«Объем итогового изложения»</a:t>
            </a:r>
            <a:endParaRPr lang="ru-RU" dirty="0" smtClean="0"/>
          </a:p>
          <a:p>
            <a:pPr algn="just"/>
            <a:r>
              <a:rPr lang="ru-RU" dirty="0" smtClean="0"/>
              <a:t>Рекомендуемое количество слов – 250–300. </a:t>
            </a:r>
          </a:p>
          <a:p>
            <a:pPr algn="just"/>
            <a:r>
              <a:rPr lang="ru-RU" dirty="0" smtClean="0"/>
              <a:t>Максимальное количество слов в изложении не устанавливается: участник должен исходить из содержания исходного текста. </a:t>
            </a:r>
          </a:p>
          <a:p>
            <a:pPr algn="just"/>
            <a:r>
              <a:rPr lang="ru-RU" dirty="0" smtClean="0"/>
              <a:t>Если в изложении менее 150 слов (в подсчет включаются все слова, в том числе и служебные), то выставляется «незачет» за невыполнение требования № 1 и «незачет» за работу в целом (такое изложение не проверяется по критериям оценивания).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ru-RU" sz="2800" b="1" dirty="0" smtClean="0"/>
              <a:t>Требование № 2.	 «Самостоятельность написания итогового изложения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143536"/>
          </a:xfrm>
          <a:ln>
            <a:solidFill>
              <a:srgbClr val="00B050"/>
            </a:solidFill>
          </a:ln>
        </p:spPr>
        <p:txBody>
          <a:bodyPr>
            <a:normAutofit fontScale="55000" lnSpcReduction="20000"/>
          </a:bodyPr>
          <a:lstStyle/>
          <a:p>
            <a:pPr>
              <a:buNone/>
            </a:pPr>
            <a:endParaRPr lang="ru-RU" dirty="0" smtClean="0"/>
          </a:p>
          <a:p>
            <a:r>
              <a:rPr lang="ru-RU" sz="3400" dirty="0" smtClean="0"/>
              <a:t>Итоговое изложение выполняется самостоятельно. Не допускается списывание изложения из какого-либо источника (работа другого участника, исходный текст и др.).</a:t>
            </a:r>
          </a:p>
          <a:p>
            <a:r>
              <a:rPr lang="ru-RU" sz="3400" dirty="0" smtClean="0"/>
              <a:t>Если изложение признано несамостоятельным, то выставляется «незачет»                  за невыполнение требования № 2 и «незачет» за работу в целом (такое изложение не проверяется по критериям оценивания).</a:t>
            </a:r>
          </a:p>
          <a:p>
            <a:r>
              <a:rPr lang="ru-RU" sz="3400" dirty="0" smtClean="0"/>
              <a:t>Итоговое изложение (подробное), соответствующее установленным требованиям, оценивается по критериям: </a:t>
            </a:r>
          </a:p>
          <a:p>
            <a:r>
              <a:rPr lang="ru-RU" sz="3400" dirty="0" smtClean="0"/>
              <a:t>1. «Содержание изложения»;</a:t>
            </a:r>
          </a:p>
          <a:p>
            <a:r>
              <a:rPr lang="ru-RU" sz="3400" dirty="0" smtClean="0"/>
              <a:t>2. «Логичность изложения»;</a:t>
            </a:r>
          </a:p>
          <a:p>
            <a:r>
              <a:rPr lang="ru-RU" sz="3400" dirty="0" smtClean="0"/>
              <a:t>3. «Использование элементов стиля исходного текста»;</a:t>
            </a:r>
          </a:p>
          <a:p>
            <a:r>
              <a:rPr lang="ru-RU" sz="3400" dirty="0" smtClean="0"/>
              <a:t>4. «Качество письменной речи»;</a:t>
            </a:r>
          </a:p>
          <a:p>
            <a:r>
              <a:rPr lang="ru-RU" sz="3400" dirty="0" smtClean="0"/>
              <a:t>5. «Грамотность». </a:t>
            </a:r>
          </a:p>
          <a:p>
            <a:r>
              <a:rPr lang="ru-RU" sz="3400" dirty="0" smtClean="0"/>
              <a:t>Критерии № 1 и № 2 являются основными.</a:t>
            </a:r>
          </a:p>
          <a:p>
            <a:r>
              <a:rPr lang="ru-RU" sz="3400" dirty="0" smtClean="0"/>
              <a:t>Для получения «зачета» за итоговое изложение необходимо получить «зачет» по критериям № 1 и № 2 (выставление «незачета» по одному из этих критериев автоматически ведет к «незачету» за работу в целом), а также дополнительно «зачет» по одному из других критериев.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ru-RU" sz="2800" b="1" dirty="0" smtClean="0"/>
              <a:t>Критерий № 1 «Содержание изложения»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>
            <a:solidFill>
              <a:schemeClr val="accent3">
                <a:lumMod val="50000"/>
              </a:schemeClr>
            </a:solidFill>
          </a:ln>
        </p:spPr>
        <p:txBody>
          <a:bodyPr/>
          <a:lstStyle/>
          <a:p>
            <a:r>
              <a:rPr lang="ru-RU" dirty="0" smtClean="0"/>
              <a:t>Проверяется умение участника передать содержание исходного текста.</a:t>
            </a:r>
          </a:p>
          <a:p>
            <a:r>
              <a:rPr lang="ru-RU" dirty="0" smtClean="0"/>
              <a:t>«Незачет» ставится при условии, если участник существенно исказил содержание исходного текста или не передал его содержания. Во всех остальных случаях выставляется «зачет».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ru-RU" sz="2800" b="1" dirty="0" smtClean="0"/>
              <a:t>Критерий №2 «Логичность изложения»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>
            <a:solidFill>
              <a:srgbClr val="00B050"/>
            </a:solidFill>
          </a:ln>
        </p:spPr>
        <p:txBody>
          <a:bodyPr>
            <a:normAutofit lnSpcReduction="10000"/>
          </a:bodyPr>
          <a:lstStyle/>
          <a:p>
            <a:r>
              <a:rPr lang="ru-RU" dirty="0" smtClean="0"/>
              <a:t>Проверяется умение участника логично, последовательно излагать содержание исходного текста, избегать неоправданных повторов и нарушений последовательности внутри смысловых частей изложения. </a:t>
            </a:r>
          </a:p>
          <a:p>
            <a:r>
              <a:rPr lang="ru-RU" dirty="0" smtClean="0"/>
              <a:t>«Незачет» ставится при условии, если грубые логические нарушения мешают пониманию смысла изложенного. Во всех остальных случаях выставляется «зачет».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ru-RU" sz="2800" b="1" dirty="0" smtClean="0"/>
              <a:t>Критерий № 3 «Использование элементов стиля исходного текста»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>
            <a:solidFill>
              <a:srgbClr val="00B050"/>
            </a:solidFill>
          </a:ln>
        </p:spPr>
        <p:txBody>
          <a:bodyPr>
            <a:normAutofit/>
          </a:bodyPr>
          <a:lstStyle/>
          <a:p>
            <a:r>
              <a:rPr lang="ru-RU" dirty="0" smtClean="0"/>
              <a:t>Проверяется умение участника сохранить в изложении отдельные элементы стиля исходного текста. </a:t>
            </a:r>
          </a:p>
          <a:p>
            <a:r>
              <a:rPr lang="ru-RU" dirty="0" smtClean="0"/>
              <a:t>«Незачет» ставится при условии, если в изложении полностью отсутствуют элементы стиля исходного текста. Во всех остальных случаях выставляется «зачет».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ru-RU" sz="2800" b="1" dirty="0" smtClean="0"/>
              <a:t>Критерий № 4 «Качество письменной речи»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>
            <a:solidFill>
              <a:srgbClr val="00B050"/>
            </a:solidFill>
          </a:ln>
        </p:spPr>
        <p:txBody>
          <a:bodyPr>
            <a:normAutofit/>
          </a:bodyPr>
          <a:lstStyle/>
          <a:p>
            <a:r>
              <a:rPr lang="ru-RU" dirty="0" smtClean="0"/>
              <a:t>Проверяется умение участника выражать мысли, используя разнообразную лексику и различные речевые конструкции. </a:t>
            </a:r>
          </a:p>
          <a:p>
            <a:r>
              <a:rPr lang="ru-RU" dirty="0" smtClean="0"/>
              <a:t>«Незачет» ставится при условии, если низкое качество речи (в том числе грубые речевые ошибки) существенно затрудняет понимание смысла изложения. Во всех остальных случаях выставляется «зачет».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ru-RU" sz="2800" dirty="0" smtClean="0"/>
              <a:t>Проверяется грамотность участника.</a:t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>
            <a:solidFill>
              <a:srgbClr val="00B050"/>
            </a:solidFill>
          </a:ln>
        </p:spPr>
        <p:txBody>
          <a:bodyPr/>
          <a:lstStyle/>
          <a:p>
            <a:r>
              <a:rPr lang="ru-RU" dirty="0" smtClean="0"/>
              <a:t>«Незачет» ставится при условии, если на 100 слов приходится в сумме более </a:t>
            </a:r>
            <a:r>
              <a:rPr lang="ru-RU" dirty="0" smtClean="0"/>
              <a:t>десяти ошибок</a:t>
            </a:r>
            <a:r>
              <a:rPr lang="ru-RU" dirty="0" smtClean="0"/>
              <a:t>: грамматических, орфографических, пунктуационных. </a:t>
            </a:r>
          </a:p>
          <a:p>
            <a:r>
              <a:rPr lang="ru-RU" b="1" dirty="0" smtClean="0"/>
              <a:t> 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ru-RU" sz="2800" dirty="0" smtClean="0"/>
              <a:t>Правило проверки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>
            <a:solidFill>
              <a:srgbClr val="0070C0"/>
            </a:solidFill>
          </a:ln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ru-RU" dirty="0" smtClean="0"/>
              <a:t>Эксперты  комиссии  образовательной  организации  </a:t>
            </a:r>
            <a:r>
              <a:rPr lang="ru-RU" b="1" dirty="0" smtClean="0"/>
              <a:t>перед </a:t>
            </a:r>
            <a:r>
              <a:rPr lang="ru-RU" dirty="0" smtClean="0"/>
              <a:t> осуществлением </a:t>
            </a:r>
            <a:r>
              <a:rPr lang="ru-RU" b="1" dirty="0" smtClean="0"/>
              <a:t>проверки</a:t>
            </a:r>
            <a:r>
              <a:rPr lang="ru-RU" dirty="0" smtClean="0"/>
              <a:t>  итогового  сочинения  по  пяти  критериям  оценивания </a:t>
            </a:r>
            <a:r>
              <a:rPr lang="ru-RU" b="1" dirty="0" smtClean="0"/>
              <a:t>проверяют</a:t>
            </a:r>
            <a:r>
              <a:rPr lang="ru-RU" dirty="0" smtClean="0"/>
              <a:t>  </a:t>
            </a:r>
            <a:r>
              <a:rPr lang="ru-RU" b="1" dirty="0" smtClean="0"/>
              <a:t>соблюдение</a:t>
            </a:r>
            <a:r>
              <a:rPr lang="ru-RU" dirty="0" smtClean="0"/>
              <a:t> участниками  итогового  сочинения (изложения) </a:t>
            </a:r>
            <a:r>
              <a:rPr lang="ru-RU" b="1" dirty="0" smtClean="0"/>
              <a:t>требований </a:t>
            </a:r>
            <a:r>
              <a:rPr lang="ru-RU" dirty="0" smtClean="0"/>
              <a:t>«</a:t>
            </a:r>
            <a:r>
              <a:rPr lang="ru-RU" b="1" dirty="0" smtClean="0"/>
              <a:t>Объем  сочинения</a:t>
            </a:r>
            <a:r>
              <a:rPr lang="ru-RU" dirty="0" smtClean="0"/>
              <a:t>» и </a:t>
            </a:r>
            <a:r>
              <a:rPr lang="ru-RU" b="1" dirty="0" smtClean="0"/>
              <a:t>«Самостоятельность написания итогового сочинения</a:t>
            </a:r>
            <a:r>
              <a:rPr lang="ru-RU" dirty="0" smtClean="0"/>
              <a:t>». </a:t>
            </a:r>
          </a:p>
          <a:p>
            <a:pPr algn="just"/>
            <a:r>
              <a:rPr lang="ru-RU" dirty="0" smtClean="0"/>
              <a:t>После  проверки  соблюдения  установленных  требований  эксперты  </a:t>
            </a:r>
            <a:r>
              <a:rPr lang="ru-RU" b="1" dirty="0" smtClean="0"/>
              <a:t>приступают  к проверке  </a:t>
            </a:r>
            <a:r>
              <a:rPr lang="ru-RU" dirty="0" smtClean="0"/>
              <a:t>сочинения  по  </a:t>
            </a:r>
            <a:r>
              <a:rPr lang="ru-RU" b="1" dirty="0" smtClean="0"/>
              <a:t>пяти  критериями  </a:t>
            </a:r>
            <a:r>
              <a:rPr lang="ru-RU" dirty="0" smtClean="0"/>
              <a:t>оценивания  </a:t>
            </a:r>
            <a:r>
              <a:rPr lang="ru-RU" b="1" dirty="0" smtClean="0"/>
              <a:t>или,  не  приступая  к проверке  </a:t>
            </a:r>
            <a:r>
              <a:rPr lang="ru-RU" dirty="0" smtClean="0"/>
              <a:t>итогового  сочинения (изложения) по  пяти  критериями  оценивания, </a:t>
            </a:r>
            <a:r>
              <a:rPr lang="ru-RU" b="1" dirty="0" smtClean="0"/>
              <a:t>выставляют «незачет» за всю работу в целом </a:t>
            </a:r>
            <a:r>
              <a:rPr lang="ru-RU" dirty="0" smtClean="0"/>
              <a:t>в случае несоблюдения хотя бы одного из установленных требований.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Заполняется ответственным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14356"/>
            <a:ext cx="9144000" cy="5572164"/>
          </a:xfrm>
          <a:prstGeom prst="rect">
            <a:avLst/>
          </a:prstGeom>
          <a:noFill/>
          <a:ln w="952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ru-RU" sz="2400" b="1" dirty="0" smtClean="0"/>
              <a:t>Заполнение поля «Результаты оценивания сочинения (изложения)</a:t>
            </a:r>
            <a:r>
              <a:rPr lang="ru-RU" sz="2400" dirty="0" smtClean="0"/>
              <a:t>» </a:t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>
            <a:solidFill>
              <a:srgbClr val="0070C0"/>
            </a:solidFill>
          </a:ln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dirty="0" smtClean="0"/>
              <a:t>Для  каждого  критерия</a:t>
            </a:r>
            <a:r>
              <a:rPr lang="ru-RU" dirty="0" smtClean="0"/>
              <a:t>  должно  быть  помечено  только  </a:t>
            </a:r>
            <a:r>
              <a:rPr lang="ru-RU" b="1" dirty="0" smtClean="0"/>
              <a:t>одно  поле</a:t>
            </a:r>
            <a:r>
              <a:rPr lang="ru-RU" dirty="0" smtClean="0"/>
              <a:t>:  либо «зачет», либо «незачет». </a:t>
            </a:r>
          </a:p>
          <a:p>
            <a:pPr>
              <a:buNone/>
            </a:pPr>
            <a:r>
              <a:rPr lang="ru-RU" dirty="0" smtClean="0"/>
              <a:t>1.  Если  за  сочинение (изложение)  по  </a:t>
            </a:r>
            <a:r>
              <a:rPr lang="ru-RU" b="1" dirty="0" smtClean="0"/>
              <a:t>критерию  №1  </a:t>
            </a:r>
            <a:r>
              <a:rPr lang="ru-RU" dirty="0" smtClean="0"/>
              <a:t>выставлен</a:t>
            </a:r>
            <a:r>
              <a:rPr lang="ru-RU" b="1" dirty="0" smtClean="0"/>
              <a:t>«незачет</a:t>
            </a:r>
            <a:r>
              <a:rPr lang="ru-RU" dirty="0" smtClean="0"/>
              <a:t>»,  то сочинение(изложение)  </a:t>
            </a:r>
            <a:r>
              <a:rPr lang="ru-RU" b="1" dirty="0" smtClean="0"/>
              <a:t>по  критериям  №2-  №5  не  проверяется.  В  клетки  по  всем критериям оценивания выставляется«незачет». </a:t>
            </a:r>
          </a:p>
          <a:p>
            <a:pPr>
              <a:buNone/>
            </a:pPr>
            <a:r>
              <a:rPr lang="ru-RU" dirty="0" smtClean="0"/>
              <a:t>2.  Если  за  сочинение (изложение)  по  критерию  </a:t>
            </a:r>
            <a:r>
              <a:rPr lang="ru-RU" b="1" dirty="0" smtClean="0"/>
              <a:t>по  критерию  №1  </a:t>
            </a:r>
            <a:r>
              <a:rPr lang="ru-RU" dirty="0" smtClean="0"/>
              <a:t>выставлен </a:t>
            </a:r>
            <a:r>
              <a:rPr lang="ru-RU" b="1" dirty="0" smtClean="0"/>
              <a:t>«зачет», </a:t>
            </a:r>
            <a:r>
              <a:rPr lang="ru-RU" dirty="0" smtClean="0"/>
              <a:t>а </a:t>
            </a:r>
            <a:r>
              <a:rPr lang="ru-RU" b="1" dirty="0" smtClean="0"/>
              <a:t>по критерию №2 </a:t>
            </a:r>
            <a:r>
              <a:rPr lang="ru-RU" dirty="0" smtClean="0"/>
              <a:t>выставлен </a:t>
            </a:r>
            <a:r>
              <a:rPr lang="ru-RU" b="1" dirty="0" smtClean="0"/>
              <a:t>«незачет», </a:t>
            </a:r>
            <a:r>
              <a:rPr lang="ru-RU" dirty="0" smtClean="0"/>
              <a:t>то сочинение </a:t>
            </a:r>
            <a:r>
              <a:rPr lang="ru-RU" b="1" dirty="0" smtClean="0"/>
              <a:t>по критериям №3- №5 не проверяется.</a:t>
            </a:r>
            <a:r>
              <a:rPr lang="ru-RU" dirty="0" smtClean="0"/>
              <a:t> В клетки по критериям оценивания №3- №5 </a:t>
            </a:r>
            <a:r>
              <a:rPr lang="ru-RU" b="1" dirty="0" smtClean="0"/>
              <a:t>выставляется «незачет». </a:t>
            </a:r>
          </a:p>
          <a:p>
            <a:pPr>
              <a:buNone/>
            </a:pPr>
            <a:r>
              <a:rPr lang="ru-RU" dirty="0" smtClean="0"/>
              <a:t>3.  </a:t>
            </a:r>
            <a:r>
              <a:rPr lang="ru-RU" b="1" dirty="0" smtClean="0"/>
              <a:t>Во  всех  остальных  случаях  </a:t>
            </a:r>
            <a:r>
              <a:rPr lang="ru-RU" dirty="0" smtClean="0"/>
              <a:t>сочинение (изложение)  </a:t>
            </a:r>
            <a:r>
              <a:rPr lang="ru-RU" b="1" dirty="0" smtClean="0"/>
              <a:t>проверяется</a:t>
            </a:r>
            <a:r>
              <a:rPr lang="ru-RU" dirty="0" smtClean="0"/>
              <a:t>  по  всем пяти  критериям  и  оценивается  по  системе «зачет»/«незачет</a:t>
            </a:r>
            <a:r>
              <a:rPr lang="ru-RU" i="1" dirty="0" smtClean="0"/>
              <a:t>» </a:t>
            </a:r>
            <a:r>
              <a:rPr lang="ru-RU" b="1" i="1" dirty="0" smtClean="0"/>
              <a:t>(например,  нельзя  не проверять  работу  по  критериям  К4  и  К5,  если  выпускник  получил  зачет  на  основании зачетов по критериям К1, К2, К3).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>Требование №1.</a:t>
            </a:r>
            <a:br>
              <a:rPr lang="ru-RU" sz="3600" b="1" dirty="0" smtClean="0"/>
            </a:br>
            <a:r>
              <a:rPr lang="ru-RU" sz="3600" b="1" dirty="0" smtClean="0"/>
              <a:t> «Объем итогового сочинения»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 lnSpcReduction="10000"/>
          </a:bodyPr>
          <a:lstStyle/>
          <a:p>
            <a:r>
              <a:rPr lang="ru-RU" dirty="0" smtClean="0"/>
              <a:t>Рекомендуемое количество слов – от 350. </a:t>
            </a:r>
          </a:p>
          <a:p>
            <a:pPr algn="just"/>
            <a:r>
              <a:rPr lang="ru-RU" dirty="0" smtClean="0"/>
              <a:t>Максимальное количество слов в сочинении не устанавливается. Если в сочинении менее 250 слов (в подсчет включаются все слова, в том числе и служебные), то выставляется «незачет» за невыполнение требования № 1 и «незачет» за работу в целом (такое сочинение не проверяется по критериям оценивания).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892971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  <a:ln>
            <a:solidFill>
              <a:srgbClr val="00B0F0"/>
            </a:solidFill>
          </a:ln>
        </p:spPr>
        <p:txBody>
          <a:bodyPr>
            <a:normAutofit/>
          </a:bodyPr>
          <a:lstStyle/>
          <a:p>
            <a:r>
              <a:rPr lang="ru-RU" sz="2400" dirty="0" smtClean="0"/>
              <a:t>При проверке сочинения(изложения) </a:t>
            </a:r>
            <a:r>
              <a:rPr lang="ru-RU" sz="2400" b="1" dirty="0" smtClean="0"/>
              <a:t>учитываются</a:t>
            </a:r>
            <a:r>
              <a:rPr lang="ru-RU" sz="2400" dirty="0" smtClean="0"/>
              <a:t> следующие виды ошибок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14974"/>
          </a:xfrm>
          <a:ln>
            <a:solidFill>
              <a:srgbClr val="0070C0"/>
            </a:solidFill>
          </a:ln>
        </p:spPr>
        <p:txBody>
          <a:bodyPr>
            <a:normAutofit fontScale="47500" lnSpcReduction="20000"/>
          </a:bodyPr>
          <a:lstStyle/>
          <a:p>
            <a:pPr algn="just">
              <a:buNone/>
            </a:pPr>
            <a:r>
              <a:rPr lang="ru-RU" sz="3400" dirty="0" smtClean="0"/>
              <a:t> </a:t>
            </a:r>
          </a:p>
          <a:p>
            <a:pPr algn="just">
              <a:buNone/>
            </a:pPr>
            <a:r>
              <a:rPr lang="ru-RU" sz="3400" dirty="0" smtClean="0"/>
              <a:t>1)  </a:t>
            </a:r>
            <a:r>
              <a:rPr lang="ru-RU" sz="3400" b="1" dirty="0" smtClean="0"/>
              <a:t>несоответстви</a:t>
            </a:r>
            <a:r>
              <a:rPr lang="ru-RU" sz="3400" dirty="0" smtClean="0"/>
              <a:t>е </a:t>
            </a:r>
            <a:r>
              <a:rPr lang="ru-RU" sz="3400" b="1" dirty="0" smtClean="0"/>
              <a:t>содержания</a:t>
            </a:r>
            <a:r>
              <a:rPr lang="ru-RU" sz="3400" dirty="0" smtClean="0"/>
              <a:t> сочинения</a:t>
            </a:r>
            <a:r>
              <a:rPr lang="ru-RU" sz="3400" b="1" dirty="0" smtClean="0"/>
              <a:t> теме </a:t>
            </a:r>
            <a:r>
              <a:rPr lang="ru-RU" sz="3400" dirty="0" smtClean="0"/>
              <a:t>или </a:t>
            </a:r>
            <a:r>
              <a:rPr lang="ru-RU" sz="3400" b="1" dirty="0" smtClean="0"/>
              <a:t>подмена темы</a:t>
            </a:r>
            <a:r>
              <a:rPr lang="ru-RU" sz="3400" dirty="0" smtClean="0"/>
              <a:t>; </a:t>
            </a:r>
          </a:p>
          <a:p>
            <a:pPr algn="just">
              <a:buNone/>
            </a:pPr>
            <a:r>
              <a:rPr lang="ru-RU" sz="3400" dirty="0" smtClean="0"/>
              <a:t>2)  </a:t>
            </a:r>
            <a:r>
              <a:rPr lang="ru-RU" sz="3400" b="1" dirty="0" smtClean="0"/>
              <a:t>фактические  ошибки</a:t>
            </a:r>
            <a:r>
              <a:rPr lang="ru-RU" sz="3400" dirty="0" smtClean="0"/>
              <a:t>,  связанные  с  отсутствием  у  пишущего  достоверной информации  по  обсуждаемой  теме,  незнанием (или  слабым   знанием)  текстов художественных  произведений,  историко-литературного  и  культурно-исторического контекста, неверным или неточным использованием терминов и понятий; </a:t>
            </a:r>
          </a:p>
          <a:p>
            <a:pPr algn="just">
              <a:buNone/>
            </a:pPr>
            <a:r>
              <a:rPr lang="ru-RU" sz="3400" dirty="0" smtClean="0"/>
              <a:t>3)  </a:t>
            </a:r>
            <a:r>
              <a:rPr lang="ru-RU" sz="3400" b="1" dirty="0" smtClean="0"/>
              <a:t>логические  ошибки,  </a:t>
            </a:r>
            <a:r>
              <a:rPr lang="ru-RU" sz="3400" dirty="0" smtClean="0"/>
              <a:t>связанные  с  </a:t>
            </a:r>
            <a:r>
              <a:rPr lang="ru-RU" sz="3400" b="1" dirty="0" smtClean="0"/>
              <a:t>нарушением  законов  логики  </a:t>
            </a:r>
            <a:r>
              <a:rPr lang="ru-RU" sz="3400" dirty="0" smtClean="0"/>
              <a:t>как  в пределах  </a:t>
            </a:r>
            <a:r>
              <a:rPr lang="ru-RU" sz="3400" b="1" dirty="0" smtClean="0"/>
              <a:t>одного  предложения, </a:t>
            </a:r>
            <a:r>
              <a:rPr lang="ru-RU" sz="3400" dirty="0" smtClean="0"/>
              <a:t> суждения,  так  и  в  пределах  </a:t>
            </a:r>
            <a:r>
              <a:rPr lang="ru-RU" sz="3400" b="1" dirty="0" smtClean="0"/>
              <a:t>целого  текста</a:t>
            </a:r>
            <a:r>
              <a:rPr lang="ru-RU" sz="3400" dirty="0" smtClean="0"/>
              <a:t> (</a:t>
            </a:r>
            <a:r>
              <a:rPr lang="ru-RU" sz="3400" i="1" dirty="0" smtClean="0"/>
              <a:t>сопоставление (противопоставление)  различных  по  объему  и  содержанию  понятий, использование  взаимоисключающих  понятий,  подмена  одного  суждения  другим, необоснованное  противопоставление,  установление  неверных  причинно- следственных связей, несоответствие аргументации заявленному тезису; неправильное формирование контраргументов;  отсутствие  связи  между  сформулированной  проблемой  и высказанным  мнением  в  связи  с  обозначенной  в  сочинении  проблемой; неиспользование  или  неправильное  использование  средств  логической  связи, неправильное деление текста на абзацы); </a:t>
            </a:r>
          </a:p>
          <a:p>
            <a:pPr algn="just">
              <a:buNone/>
            </a:pPr>
            <a:r>
              <a:rPr lang="ru-RU" sz="3400" dirty="0" smtClean="0"/>
              <a:t>4)  </a:t>
            </a:r>
            <a:r>
              <a:rPr lang="ru-RU" sz="3400" b="1" dirty="0" smtClean="0"/>
              <a:t>речевые (в  том  числе  стилистические)  </a:t>
            </a:r>
            <a:r>
              <a:rPr lang="ru-RU" sz="3400" dirty="0" smtClean="0"/>
              <a:t>ошибки,  нарушение  стилевого единства текста; </a:t>
            </a:r>
          </a:p>
          <a:p>
            <a:pPr algn="just">
              <a:buNone/>
            </a:pPr>
            <a:r>
              <a:rPr lang="ru-RU" sz="3400" dirty="0" smtClean="0"/>
              <a:t>5)  </a:t>
            </a:r>
            <a:r>
              <a:rPr lang="ru-RU" sz="3400" b="1" dirty="0" smtClean="0"/>
              <a:t>грамматические</a:t>
            </a:r>
            <a:r>
              <a:rPr lang="ru-RU" sz="3400" dirty="0" smtClean="0"/>
              <a:t> ошибки; </a:t>
            </a:r>
          </a:p>
          <a:p>
            <a:pPr algn="just">
              <a:buNone/>
            </a:pPr>
            <a:r>
              <a:rPr lang="ru-RU" sz="3400" dirty="0" smtClean="0"/>
              <a:t>6)  </a:t>
            </a:r>
            <a:r>
              <a:rPr lang="ru-RU" sz="3400" b="1" dirty="0" smtClean="0"/>
              <a:t>орфографические и пунктуационные </a:t>
            </a:r>
            <a:r>
              <a:rPr lang="ru-RU" sz="3400" dirty="0" smtClean="0"/>
              <a:t>ошибки</a:t>
            </a:r>
            <a:r>
              <a:rPr lang="ru-RU" sz="3400" dirty="0"/>
              <a:t>.</a:t>
            </a:r>
            <a:endParaRPr lang="ru-RU" sz="34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  <a:ln>
            <a:solidFill>
              <a:srgbClr val="0070C0"/>
            </a:solidFill>
          </a:ln>
        </p:spPr>
        <p:txBody>
          <a:bodyPr>
            <a:normAutofit fontScale="70000" lnSpcReduction="20000"/>
          </a:bodyPr>
          <a:lstStyle/>
          <a:p>
            <a:pPr algn="just"/>
            <a:r>
              <a:rPr lang="ru-RU" b="1" dirty="0" smtClean="0"/>
              <a:t>Фактические </a:t>
            </a:r>
            <a:r>
              <a:rPr lang="ru-RU" b="1" dirty="0"/>
              <a:t>ошибки</a:t>
            </a:r>
            <a:r>
              <a:rPr lang="ru-RU" dirty="0"/>
              <a:t>, связанные с привлечением литературного материала (искажение историко-литературных фактов, неверное именование героев, неправильное обозначение времени и места события; ошибки в передаче последовательности действий, в установлении причин и следствий событий и т. п.); неверное указание даты жизни писателя или времени создания художественного произведения, неверные обозначения топонимов, ошибки в употреблении терминологии, неправильно названные жанры, литературные течения и направления и т. д. </a:t>
            </a:r>
            <a:endParaRPr lang="ru-RU" dirty="0" smtClean="0"/>
          </a:p>
          <a:p>
            <a:pPr algn="just"/>
            <a:r>
              <a:rPr lang="ru-RU" dirty="0"/>
              <a:t>2. Ошибки в фоновом материале – различного рода искажения фактов, не связанных с литературным материалом.</a:t>
            </a:r>
          </a:p>
          <a:p>
            <a:pPr algn="just"/>
            <a:r>
              <a:rPr lang="ru-RU" dirty="0"/>
              <a:t>Фактические ошибки можно разделить на </a:t>
            </a:r>
            <a:r>
              <a:rPr lang="ru-RU" b="1" dirty="0"/>
              <a:t>грубые и негрубые</a:t>
            </a:r>
            <a:r>
              <a:rPr lang="ru-RU" dirty="0"/>
              <a:t>. Если экзаменуемый утверждает, что автором «Евгения Онегина» является Лермонтов, или называет Татьяну Ларину Ольгой – это </a:t>
            </a:r>
            <a:r>
              <a:rPr lang="ru-RU" b="1" dirty="0"/>
              <a:t>грубые фактические ошибки. </a:t>
            </a:r>
            <a:r>
              <a:rPr lang="ru-RU" dirty="0"/>
              <a:t>Если же вместо «Княжна Мери», выпускник написал «Княжна Мэри», то эта ошибка может оцениваться экспертом как </a:t>
            </a:r>
            <a:r>
              <a:rPr lang="ru-RU" b="1" dirty="0"/>
              <a:t>фактическая неточность или описка и не учитываться при оценивании работы.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504568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  <a:ln>
            <a:solidFill>
              <a:srgbClr val="002060"/>
            </a:solidFill>
          </a:ln>
        </p:spPr>
        <p:txBody>
          <a:bodyPr>
            <a:normAutofit fontScale="70000" lnSpcReduction="20000"/>
          </a:bodyPr>
          <a:lstStyle/>
          <a:p>
            <a:pPr algn="just"/>
            <a:r>
              <a:rPr lang="ru-RU" b="1" dirty="0"/>
              <a:t>Логическая ошибка </a:t>
            </a:r>
            <a:r>
              <a:rPr lang="ru-RU" dirty="0"/>
              <a:t>– нарушение правил или законов логики, признак формальной несостоятельности определений, рассуждений, доказательств и выводов. Логические ошибки включают широкий спектр нарушений в построении развернутого монологического высказывания на заданную тему, начиная с отступлений от темы, пропуска необходимых частей работы, отсутствия связи между частями и заканчивая отдельными логическими несообразностями в толковании фактов и явлений. К характерным логическим ошибкам экзаменуемых относятся: </a:t>
            </a:r>
          </a:p>
          <a:p>
            <a:pPr algn="just"/>
            <a:r>
              <a:rPr lang="ru-RU" dirty="0"/>
              <a:t>1) нарушение последовательности </a:t>
            </a:r>
            <a:r>
              <a:rPr lang="ru-RU" dirty="0" smtClean="0"/>
              <a:t>высказывания</a:t>
            </a:r>
            <a:endParaRPr lang="ru-RU" dirty="0"/>
          </a:p>
          <a:p>
            <a:pPr algn="just"/>
            <a:r>
              <a:rPr lang="ru-RU" dirty="0"/>
              <a:t>2) отсутствие связи между частями </a:t>
            </a:r>
            <a:r>
              <a:rPr lang="ru-RU" dirty="0" smtClean="0"/>
              <a:t>высказывания</a:t>
            </a:r>
            <a:endParaRPr lang="ru-RU" dirty="0"/>
          </a:p>
          <a:p>
            <a:pPr algn="just"/>
            <a:r>
              <a:rPr lang="ru-RU" dirty="0"/>
              <a:t>3) неоправданное повторение высказанной ранее </a:t>
            </a:r>
            <a:r>
              <a:rPr lang="ru-RU" dirty="0" smtClean="0"/>
              <a:t>мысли</a:t>
            </a:r>
            <a:endParaRPr lang="ru-RU" dirty="0"/>
          </a:p>
          <a:p>
            <a:pPr algn="just"/>
            <a:r>
              <a:rPr lang="ru-RU" dirty="0"/>
              <a:t>4) раздробление </a:t>
            </a:r>
            <a:r>
              <a:rPr lang="ru-RU" dirty="0" err="1"/>
              <a:t>микротемы</a:t>
            </a:r>
            <a:r>
              <a:rPr lang="ru-RU" dirty="0"/>
              <a:t> другой </a:t>
            </a:r>
            <a:r>
              <a:rPr lang="ru-RU" dirty="0" err="1" smtClean="0"/>
              <a:t>микротемой</a:t>
            </a:r>
            <a:endParaRPr lang="ru-RU" dirty="0"/>
          </a:p>
          <a:p>
            <a:pPr algn="just"/>
            <a:r>
              <a:rPr lang="ru-RU" dirty="0"/>
              <a:t>5) несоразмерность частей </a:t>
            </a:r>
            <a:r>
              <a:rPr lang="ru-RU" dirty="0" smtClean="0"/>
              <a:t>высказывания</a:t>
            </a:r>
            <a:endParaRPr lang="ru-RU" dirty="0"/>
          </a:p>
          <a:p>
            <a:pPr algn="just"/>
            <a:r>
              <a:rPr lang="ru-RU" dirty="0"/>
              <a:t>6) отсутствие необходимых частей высказывания и т. п</a:t>
            </a:r>
            <a:r>
              <a:rPr lang="ru-RU" dirty="0" smtClean="0"/>
              <a:t>.</a:t>
            </a:r>
            <a:endParaRPr lang="ru-RU" dirty="0"/>
          </a:p>
          <a:p>
            <a:pPr algn="just"/>
            <a:r>
              <a:rPr lang="ru-RU" dirty="0"/>
              <a:t>7) нарушение причинно-следственных </a:t>
            </a:r>
            <a:r>
              <a:rPr lang="ru-RU" dirty="0" smtClean="0"/>
              <a:t>связей</a:t>
            </a:r>
            <a:endParaRPr lang="ru-RU" dirty="0"/>
          </a:p>
          <a:p>
            <a:pPr algn="just"/>
            <a:r>
              <a:rPr lang="ru-RU" dirty="0"/>
              <a:t>8) нарушение логико-композиционной структуры </a:t>
            </a:r>
            <a:r>
              <a:rPr lang="ru-RU" dirty="0" smtClean="0"/>
              <a:t>текста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176050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Примеры </a:t>
            </a:r>
            <a:r>
              <a:rPr lang="ru-RU" sz="3200" dirty="0"/>
              <a:t>логических ошибок в разных частях </a:t>
            </a:r>
            <a:r>
              <a:rPr lang="ru-RU" sz="3200" dirty="0" smtClean="0"/>
              <a:t>текста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ln>
            <a:solidFill>
              <a:srgbClr val="0070C0"/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ru-RU" b="1" dirty="0" smtClean="0"/>
              <a:t>Неудачный </a:t>
            </a:r>
            <a:r>
              <a:rPr lang="ru-RU" b="1" dirty="0"/>
              <a:t>зачин</a:t>
            </a:r>
          </a:p>
          <a:p>
            <a:pPr algn="just"/>
            <a:r>
              <a:rPr lang="ru-RU" dirty="0"/>
              <a:t>Текст начинается предложением, содержащим указание на предыдущий контекст, который в самом тексте отсутствует, например: </a:t>
            </a:r>
            <a:r>
              <a:rPr lang="ru-RU" i="1" dirty="0"/>
              <a:t>С особенной силой этот эпизод описан в романе... </a:t>
            </a:r>
            <a:r>
              <a:rPr lang="ru-RU" dirty="0"/>
              <a:t>Наличие указательных словоформ в данных предложениях отсылает к предшествующему тексту, таким образом, сами предложения не могут служить началом сочинения.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598465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  <a:ln>
            <a:solidFill>
              <a:srgbClr val="0070C0"/>
            </a:solidFill>
          </a:ln>
        </p:spPr>
        <p:txBody>
          <a:bodyPr>
            <a:normAutofit fontScale="55000" lnSpcReduction="20000"/>
          </a:bodyPr>
          <a:lstStyle/>
          <a:p>
            <a:r>
              <a:rPr lang="ru-RU" b="1" dirty="0"/>
              <a:t>Ошибки в средней части</a:t>
            </a:r>
          </a:p>
          <a:p>
            <a:r>
              <a:rPr lang="ru-RU" dirty="0"/>
              <a:t>1. В одном предложении сближаются относительно далекие мысли, например: </a:t>
            </a:r>
            <a:r>
              <a:rPr lang="ru-RU" i="1" dirty="0"/>
              <a:t>Большую, страстную любовь она проявляла к сыну Митрофанушке и исполняла все его прихоти. Она всячески издевалась над крепостными, как мать она заботилась о его воспитании и образовании.</a:t>
            </a:r>
          </a:p>
          <a:p>
            <a:r>
              <a:rPr lang="ru-RU" dirty="0"/>
              <a:t>2. Отсутствует последовательность в мыслях, нарушен порядок предложений, что приводит к бессвязности, например</a:t>
            </a:r>
            <a:r>
              <a:rPr lang="ru-RU" i="1" dirty="0"/>
              <a:t>: Из Митрофанушки </a:t>
            </a:r>
            <a:r>
              <a:rPr lang="ru-RU" i="1" dirty="0" err="1"/>
              <a:t>Простакова</a:t>
            </a:r>
            <a:r>
              <a:rPr lang="ru-RU" i="1" dirty="0"/>
              <a:t> воспитала невежественного грубияна. Комедия «Недоросль» имеет большое значение в наши дни. В комедии </a:t>
            </a:r>
            <a:r>
              <a:rPr lang="ru-RU" i="1" dirty="0" err="1"/>
              <a:t>Простакова</a:t>
            </a:r>
            <a:r>
              <a:rPr lang="ru-RU" i="1" dirty="0"/>
              <a:t> является отрицательным типом. </a:t>
            </a:r>
            <a:r>
              <a:rPr lang="ru-RU" dirty="0"/>
              <a:t>Или: </a:t>
            </a:r>
            <a:r>
              <a:rPr lang="ru-RU" i="1" dirty="0"/>
              <a:t>В своем произведении «Недоросль» Фонвизин показывает помещицу </a:t>
            </a:r>
            <a:r>
              <a:rPr lang="ru-RU" i="1" dirty="0" err="1"/>
              <a:t>Простакову</a:t>
            </a:r>
            <a:r>
              <a:rPr lang="ru-RU" i="1" dirty="0"/>
              <a:t>, ее брата Скотинина и крепостных. </a:t>
            </a:r>
            <a:r>
              <a:rPr lang="ru-RU" i="1" dirty="0" err="1"/>
              <a:t>Простакова</a:t>
            </a:r>
            <a:r>
              <a:rPr lang="ru-RU" i="1" dirty="0"/>
              <a:t> – властная и жестокая помещица. Ее имение взято в опеку.</a:t>
            </a:r>
          </a:p>
          <a:p>
            <a:r>
              <a:rPr lang="ru-RU" dirty="0"/>
              <a:t>3. Использованы разнотипные по структуре предложения, что ведет к затруднению понимания смысла, например: </a:t>
            </a:r>
            <a:r>
              <a:rPr lang="ru-RU" i="1" dirty="0"/>
              <a:t>Общее поднятие местности над уровнем моря обусловливает суровость и резкость климата. Холодные, малоснежные зимы, сменяющиеся жарким летом. Весна коротка с быстрым переходом к лету.</a:t>
            </a:r>
            <a:r>
              <a:rPr lang="ru-RU" dirty="0"/>
              <a:t> Правильный вариант: </a:t>
            </a:r>
            <a:r>
              <a:rPr lang="ru-RU" i="1" dirty="0"/>
              <a:t>Общее поднятие местности над уровнем моря обусловливает суровость и резкость климата. Холодные, малоснежные зимы сменяются короткой весной, быстро переходящей в жаркое лето.</a:t>
            </a:r>
          </a:p>
          <a:p>
            <a:r>
              <a:rPr lang="ru-RU" dirty="0"/>
              <a:t>4. Экзаменуемый не различает причину и следствие, часть и целое, смежные явления и другие отношения, например: </a:t>
            </a:r>
            <a:r>
              <a:rPr lang="ru-RU" i="1" dirty="0"/>
              <a:t>Так как Обломов – человек ленивый, у него был Захар – его слуга.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769983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ln>
            <a:solidFill>
              <a:srgbClr val="0070C0"/>
            </a:solidFill>
          </a:ln>
        </p:spPr>
        <p:txBody>
          <a:bodyPr/>
          <a:lstStyle/>
          <a:p>
            <a:r>
              <a:rPr lang="ru-RU" b="1" dirty="0"/>
              <a:t>Неудачная концовка</a:t>
            </a:r>
          </a:p>
          <a:p>
            <a:pPr algn="just"/>
            <a:r>
              <a:rPr lang="ru-RU" dirty="0"/>
              <a:t>Вывод продублирован: </a:t>
            </a:r>
            <a:r>
              <a:rPr lang="ru-RU" i="1" dirty="0"/>
              <a:t>Итак, </a:t>
            </a:r>
            <a:r>
              <a:rPr lang="ru-RU" i="1" dirty="0" err="1"/>
              <a:t>Простакова</a:t>
            </a:r>
            <a:r>
              <a:rPr lang="ru-RU" i="1" dirty="0"/>
              <a:t> горячо и страстно любит сына, но своей любовью вредит ему. Таким образом, </a:t>
            </a:r>
            <a:r>
              <a:rPr lang="ru-RU" i="1" dirty="0" err="1"/>
              <a:t>Простакова</a:t>
            </a:r>
            <a:r>
              <a:rPr lang="ru-RU" i="1" dirty="0"/>
              <a:t> своей слепой любовью воспитывает в Митрофанушке лень, распущенность и бессердечие.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85406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ru-RU" sz="3200" dirty="0" smtClean="0"/>
              <a:t>Речевые </a:t>
            </a:r>
            <a:r>
              <a:rPr lang="ru-RU" sz="3200" dirty="0"/>
              <a:t>(в том числе </a:t>
            </a:r>
            <a:r>
              <a:rPr lang="ru-RU" sz="3200" dirty="0" smtClean="0"/>
              <a:t>стилистические) ошибки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ln>
            <a:solidFill>
              <a:srgbClr val="0070C0"/>
            </a:solidFill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ru-RU" dirty="0"/>
          </a:p>
          <a:p>
            <a:pPr algn="just"/>
            <a:r>
              <a:rPr lang="ru-RU" dirty="0"/>
              <a:t>1) употребление слова в несвойственном ему значении;</a:t>
            </a:r>
          </a:p>
          <a:p>
            <a:pPr algn="just"/>
            <a:r>
              <a:rPr lang="ru-RU" dirty="0"/>
              <a:t>2) употребление </a:t>
            </a:r>
            <a:r>
              <a:rPr lang="ru-RU" dirty="0" err="1"/>
              <a:t>иностилевых</a:t>
            </a:r>
            <a:r>
              <a:rPr lang="ru-RU" dirty="0"/>
              <a:t> слов и выражений;</a:t>
            </a:r>
          </a:p>
          <a:p>
            <a:pPr algn="just"/>
            <a:r>
              <a:rPr lang="ru-RU" dirty="0"/>
              <a:t>3) неуместное использование экспрессивных, эмоционально окрашенных средств;</a:t>
            </a:r>
          </a:p>
          <a:p>
            <a:pPr algn="just"/>
            <a:r>
              <a:rPr lang="ru-RU" dirty="0"/>
              <a:t>4) немотивированное применение диалектных и просторечных слов и выражений;</a:t>
            </a:r>
          </a:p>
          <a:p>
            <a:pPr algn="just"/>
            <a:r>
              <a:rPr lang="ru-RU" dirty="0"/>
              <a:t>5) смешение лексики разных исторических эпох;</a:t>
            </a:r>
          </a:p>
          <a:p>
            <a:pPr algn="just"/>
            <a:r>
              <a:rPr lang="ru-RU" dirty="0"/>
              <a:t>6) нарушение лексической сочетаемости (слова в русском языке сочетаются друг с другом в зависимости от их смысла; от традиций употребления, вызванных языковой практикой (слова с ограниченной сочетаемостью);</a:t>
            </a:r>
          </a:p>
          <a:p>
            <a:pPr algn="just"/>
            <a:r>
              <a:rPr lang="ru-RU" dirty="0"/>
              <a:t>7) употребление лишнего слова (плеоназм);</a:t>
            </a:r>
          </a:p>
          <a:p>
            <a:pPr algn="just"/>
            <a:r>
              <a:rPr lang="ru-RU" dirty="0"/>
              <a:t>8) повторение или двойное употребление в словесном тексте близких по смыслу синонимов без оправданной необходимости (тавтология); </a:t>
            </a:r>
          </a:p>
          <a:p>
            <a:pPr algn="just"/>
            <a:r>
              <a:rPr lang="ru-RU" dirty="0"/>
              <a:t>9) необоснованный пропуск слова;</a:t>
            </a:r>
          </a:p>
          <a:p>
            <a:pPr algn="just"/>
            <a:r>
              <a:rPr lang="ru-RU" dirty="0"/>
              <a:t>10) бедность и однообразие синтаксических конструкций;</a:t>
            </a:r>
          </a:p>
          <a:p>
            <a:pPr algn="just"/>
            <a:r>
              <a:rPr lang="ru-RU" dirty="0"/>
              <a:t>11) порядок слов, приводящий к неоднозначному пониманию предложения.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106826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ru-RU" sz="3200" dirty="0"/>
              <a:t>Грамматические ошибки</a:t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ln>
            <a:solidFill>
              <a:srgbClr val="0070C0"/>
            </a:solidFill>
          </a:ln>
        </p:spPr>
        <p:txBody>
          <a:bodyPr>
            <a:normAutofit fontScale="62500" lnSpcReduction="20000"/>
          </a:bodyPr>
          <a:lstStyle/>
          <a:p>
            <a:pPr algn="just"/>
            <a:r>
              <a:rPr lang="ru-RU" dirty="0" smtClean="0"/>
              <a:t>Грамматическая </a:t>
            </a:r>
            <a:r>
              <a:rPr lang="ru-RU" dirty="0"/>
              <a:t>ошибка – это ошибка в структуре языковой единицы: в структуре слова, словосочетания или предложения; это нарушение какой-либо грамматической нормы – словообразовательной, морфологической, синтаксической. </a:t>
            </a:r>
            <a:r>
              <a:rPr lang="ru-RU" b="1" dirty="0"/>
              <a:t>Для обнаружения грамматической ошибки не нужен контекст, и в этом ее отличие от ошибки речевой, которая выявляется в контексте. Не следует также смешивать ошибки грамматические и орфографические.</a:t>
            </a:r>
          </a:p>
          <a:p>
            <a:pPr algn="just"/>
            <a:r>
              <a:rPr lang="ru-RU" dirty="0"/>
              <a:t>Грамматические ошибки состоят в ошибочном словообразовании, ошибочном образовании форм частей речи, в нарушении согласования, управления, видовременной соотнесенности глагольных форм, в нарушении связи между подлежащим и сказуемым, ошибочном построении предложения с деепричастным или причастным оборотом, однородными членами, а также сложных предложений, в смешении прямой и косвенной речи в нарушении границ предложения.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565271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  <a:solidFill>
            <a:srgbClr val="00B0F0"/>
          </a:solidFill>
        </p:spPr>
        <p:txBody>
          <a:bodyPr>
            <a:normAutofit fontScale="90000"/>
          </a:bodyPr>
          <a:lstStyle/>
          <a:p>
            <a:pPr algn="just"/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Среди </a:t>
            </a:r>
            <a:r>
              <a:rPr lang="ru-RU" sz="2400" dirty="0"/>
              <a:t>орфографических ошибок следует </a:t>
            </a:r>
            <a:r>
              <a:rPr lang="ru-RU" sz="2400" b="1" dirty="0"/>
              <a:t>выделять негрубые, </a:t>
            </a:r>
            <a:r>
              <a:rPr lang="ru-RU" sz="2400" dirty="0"/>
              <a:t>т.е. не имеющие существенного значения для характеристики грамотности. При подсчете ошибок две негрубые считаются за одну.</a:t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ln>
            <a:solidFill>
              <a:srgbClr val="0070C0"/>
            </a:solidFill>
          </a:ln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/>
              <a:t>К</a:t>
            </a:r>
            <a:r>
              <a:rPr lang="ru-RU" b="1" dirty="0" smtClean="0"/>
              <a:t> негрубым </a:t>
            </a:r>
            <a:r>
              <a:rPr lang="ru-RU" dirty="0" smtClean="0"/>
              <a:t>относятся ошибки</a:t>
            </a:r>
          </a:p>
          <a:p>
            <a:pPr algn="just"/>
            <a:r>
              <a:rPr lang="ru-RU" dirty="0" smtClean="0"/>
              <a:t>1</a:t>
            </a:r>
            <a:r>
              <a:rPr lang="ru-RU" dirty="0"/>
              <a:t>) в исключениях из правил;</a:t>
            </a:r>
          </a:p>
          <a:p>
            <a:pPr algn="just"/>
            <a:r>
              <a:rPr lang="ru-RU" dirty="0"/>
              <a:t>2) в написании большой буквы в составных собственных наименованиях;</a:t>
            </a:r>
          </a:p>
          <a:p>
            <a:pPr algn="just"/>
            <a:r>
              <a:rPr lang="ru-RU" dirty="0"/>
              <a:t>3) в случаях раздельного и слитного написания не с прилагательными и причастиями, выступающими в роли сказуемого;</a:t>
            </a:r>
          </a:p>
          <a:p>
            <a:pPr algn="just"/>
            <a:r>
              <a:rPr lang="ru-RU" dirty="0"/>
              <a:t>4) в написании и </a:t>
            </a:r>
            <a:r>
              <a:rPr lang="ru-RU" dirty="0" err="1"/>
              <a:t>и</a:t>
            </a:r>
            <a:r>
              <a:rPr lang="ru-RU" dirty="0"/>
              <a:t> ы после приставок;</a:t>
            </a:r>
          </a:p>
          <a:p>
            <a:pPr algn="just"/>
            <a:r>
              <a:rPr lang="ru-RU" dirty="0"/>
              <a:t>5) в трудных случаях различения не и ни (</a:t>
            </a:r>
            <a:r>
              <a:rPr lang="ru-RU" i="1" dirty="0"/>
              <a:t>Куда он только не обращался! Куда он ни обращался, никто не мог дать ему ответ. Никто иной не …; не кто иной, как …; ничто иное не …; не что иное, как … и др</a:t>
            </a:r>
            <a:r>
              <a:rPr lang="ru-RU" dirty="0"/>
              <a:t>.).</a:t>
            </a:r>
          </a:p>
          <a:p>
            <a:pPr algn="just"/>
            <a:r>
              <a:rPr lang="ru-RU" dirty="0"/>
              <a:t>Необходимо учитывать также </a:t>
            </a:r>
            <a:r>
              <a:rPr lang="ru-RU" b="1" dirty="0"/>
              <a:t>повторяемость и однотипн</a:t>
            </a:r>
            <a:r>
              <a:rPr lang="ru-RU" dirty="0"/>
              <a:t>ость ошибок. Если ошибка повторяется в одном и том же слове или в корне однокоренных слов, то она </a:t>
            </a:r>
            <a:r>
              <a:rPr lang="ru-RU" b="1" dirty="0"/>
              <a:t>считается за одну ошибку.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66815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>Требование №2</a:t>
            </a:r>
            <a:br>
              <a:rPr lang="ru-RU" sz="2200" b="1" dirty="0" smtClean="0"/>
            </a:br>
            <a:r>
              <a:rPr lang="ru-RU" sz="2200" b="1" dirty="0" smtClean="0"/>
              <a:t>«Самостоятельность  написания  итогового  сочинения»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000660"/>
          </a:xfrm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ru-RU" sz="4200" dirty="0" smtClean="0"/>
              <a:t>Итоговое  сочинение </a:t>
            </a:r>
            <a:r>
              <a:rPr lang="ru-RU" sz="4200" b="1" dirty="0" smtClean="0"/>
              <a:t>-  не  допускается  списывание  </a:t>
            </a:r>
            <a:r>
              <a:rPr lang="ru-RU" sz="4200" dirty="0" smtClean="0"/>
              <a:t>сочинения (фрагментов сочинения)  из  какого-либо  источника (работа  другого  участника,  чужой  текст, опубликованный в бумажном и (или) электронном виде и др</a:t>
            </a:r>
            <a:r>
              <a:rPr lang="ru-RU" sz="4200" b="1" dirty="0" smtClean="0"/>
              <a:t>.). Допускается </a:t>
            </a:r>
            <a:r>
              <a:rPr lang="ru-RU" sz="4200" dirty="0" smtClean="0"/>
              <a:t>прямое или косвенное  </a:t>
            </a:r>
            <a:r>
              <a:rPr lang="ru-RU" sz="4200" b="1" dirty="0" smtClean="0"/>
              <a:t>цитирование  с  обязательной  ссылкой  </a:t>
            </a:r>
            <a:r>
              <a:rPr lang="ru-RU" sz="4200" dirty="0" smtClean="0"/>
              <a:t>на  источник (ссылка  дается  в свободной  форме).  Объем  цитирования  не  должен  превышать  собственный  текст участника.</a:t>
            </a:r>
          </a:p>
          <a:p>
            <a:pPr algn="just">
              <a:buNone/>
            </a:pPr>
            <a:r>
              <a:rPr lang="ru-RU" sz="4200" dirty="0" smtClean="0"/>
              <a:t>Если  сочинение признано  экспертом  несамостоятельным,  то выставляется «незачет»  за  невыполнение  требования  №2  и «незачет»  за  работу  в целом (такие  итоговые  сочинения не  проверяются  экспертами  в соответствии с пяти критериями оценивания).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  <a:ln>
            <a:solidFill>
              <a:srgbClr val="0070C0"/>
            </a:solidFill>
          </a:ln>
        </p:spPr>
        <p:txBody>
          <a:bodyPr>
            <a:normAutofit fontScale="77500" lnSpcReduction="20000"/>
          </a:bodyPr>
          <a:lstStyle/>
          <a:p>
            <a:pPr algn="just"/>
            <a:r>
              <a:rPr lang="ru-RU" b="1" dirty="0"/>
              <a:t>Однотипными </a:t>
            </a:r>
            <a:r>
              <a:rPr lang="ru-RU" dirty="0"/>
              <a:t>считаются ошибки на одно правило, если условия выбора правильного написания заключены в грамматических (</a:t>
            </a:r>
            <a:r>
              <a:rPr lang="ru-RU" i="1" dirty="0"/>
              <a:t>в армии, в роще; колют, борются</a:t>
            </a:r>
            <a:r>
              <a:rPr lang="ru-RU" dirty="0"/>
              <a:t>) и фонетических (</a:t>
            </a:r>
            <a:r>
              <a:rPr lang="ru-RU" i="1" dirty="0"/>
              <a:t>пирожок, сверчок</a:t>
            </a:r>
            <a:r>
              <a:rPr lang="ru-RU" dirty="0"/>
              <a:t>) особенностях данного слова.</a:t>
            </a:r>
          </a:p>
          <a:p>
            <a:pPr algn="just"/>
            <a:r>
              <a:rPr lang="ru-RU" b="1" dirty="0"/>
              <a:t>Не считаются однотипными ошибки </a:t>
            </a:r>
            <a:r>
              <a:rPr lang="ru-RU" dirty="0"/>
              <a:t>на такое правило, в котором для выяснения правильного написания одного слова требуется подобрать другое (опорное) слово или его форму (вода – воды, рот – ротик, грустный – грустить, резкий – резок).</a:t>
            </a:r>
          </a:p>
          <a:p>
            <a:pPr algn="just"/>
            <a:r>
              <a:rPr lang="ru-RU" b="1" i="1" dirty="0"/>
              <a:t>Первые три однотипные ошибки считаются за одну ошибку, каждая следующая подобная ошибка учитывается как самостоятельная.</a:t>
            </a:r>
            <a:r>
              <a:rPr lang="ru-RU" dirty="0"/>
              <a:t> Если </a:t>
            </a:r>
            <a:r>
              <a:rPr lang="ru-RU" b="1" dirty="0"/>
              <a:t>в одном непроверяемом слове </a:t>
            </a:r>
            <a:r>
              <a:rPr lang="ru-RU" dirty="0"/>
              <a:t>допущены две и более ошибки, то все они считаются </a:t>
            </a:r>
            <a:r>
              <a:rPr lang="ru-RU" b="1" dirty="0"/>
              <a:t>за одну ошибку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6597980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  <a:ln>
            <a:solidFill>
              <a:srgbClr val="0070C0"/>
            </a:solidFill>
          </a:ln>
        </p:spPr>
        <p:txBody>
          <a:bodyPr>
            <a:normAutofit fontScale="47500" lnSpcReduction="20000"/>
          </a:bodyPr>
          <a:lstStyle/>
          <a:p>
            <a:pPr algn="just"/>
            <a:endParaRPr lang="ru-RU" dirty="0" smtClean="0"/>
          </a:p>
          <a:p>
            <a:pPr algn="just"/>
            <a:r>
              <a:rPr lang="ru-RU" sz="3800" dirty="0" smtClean="0"/>
              <a:t>При </a:t>
            </a:r>
            <a:r>
              <a:rPr lang="ru-RU" sz="3800" dirty="0"/>
              <a:t>оценке сочинения </a:t>
            </a:r>
            <a:r>
              <a:rPr lang="ru-RU" sz="3800" b="1" dirty="0"/>
              <a:t>исправляются, но не учитываются </a:t>
            </a:r>
            <a:r>
              <a:rPr lang="ru-RU" sz="3800" dirty="0"/>
              <a:t>следующие ошибки:</a:t>
            </a:r>
          </a:p>
          <a:p>
            <a:pPr algn="just"/>
            <a:r>
              <a:rPr lang="ru-RU" sz="3800" dirty="0"/>
              <a:t>1. В переносе слов.</a:t>
            </a:r>
          </a:p>
          <a:p>
            <a:pPr algn="just"/>
            <a:r>
              <a:rPr lang="ru-RU" sz="3800" dirty="0"/>
              <a:t>2. Буквы э/е после согласных в иноязычных словах (рэкет, пленэр) и после гласных в собственных именах (</a:t>
            </a:r>
            <a:r>
              <a:rPr lang="ru-RU" sz="3800" dirty="0" err="1"/>
              <a:t>Мариетта</a:t>
            </a:r>
            <a:r>
              <a:rPr lang="ru-RU" sz="3800" dirty="0"/>
              <a:t>).</a:t>
            </a:r>
          </a:p>
          <a:p>
            <a:pPr algn="just"/>
            <a:r>
              <a:rPr lang="ru-RU" sz="3800" dirty="0"/>
              <a:t>3. В названиях, связанных с религией: М(м)</a:t>
            </a:r>
            <a:r>
              <a:rPr lang="ru-RU" sz="3800" dirty="0" err="1"/>
              <a:t>асленица</a:t>
            </a:r>
            <a:r>
              <a:rPr lang="ru-RU" sz="3800" dirty="0"/>
              <a:t>, Р(р)</a:t>
            </a:r>
            <a:r>
              <a:rPr lang="ru-RU" sz="3800" dirty="0" err="1"/>
              <a:t>ождество</a:t>
            </a:r>
            <a:r>
              <a:rPr lang="ru-RU" sz="3800" dirty="0"/>
              <a:t>, Б(б)</a:t>
            </a:r>
            <a:r>
              <a:rPr lang="ru-RU" sz="3800" dirty="0" err="1"/>
              <a:t>ог</a:t>
            </a:r>
            <a:r>
              <a:rPr lang="ru-RU" sz="3800" dirty="0"/>
              <a:t>.</a:t>
            </a:r>
          </a:p>
          <a:p>
            <a:pPr algn="just"/>
            <a:r>
              <a:rPr lang="ru-RU" sz="3800" dirty="0"/>
              <a:t>4. При переносном употреблении собственных имен (Обломовы и </a:t>
            </a:r>
            <a:r>
              <a:rPr lang="ru-RU" sz="3800" dirty="0" err="1"/>
              <a:t>обломовы</a:t>
            </a:r>
            <a:r>
              <a:rPr lang="ru-RU" sz="3800" dirty="0"/>
              <a:t>).</a:t>
            </a:r>
          </a:p>
          <a:p>
            <a:pPr algn="just"/>
            <a:r>
              <a:rPr lang="ru-RU" sz="3800" dirty="0"/>
              <a:t>5. В собственных именах нерусского происхождения; написание фамилий с первыми частями дон, </a:t>
            </a:r>
            <a:r>
              <a:rPr lang="ru-RU" sz="3800" dirty="0" err="1"/>
              <a:t>ван</a:t>
            </a:r>
            <a:r>
              <a:rPr lang="ru-RU" sz="3800" dirty="0"/>
              <a:t>, сент... (дон Педро и Дон Кихот).</a:t>
            </a:r>
          </a:p>
          <a:p>
            <a:pPr algn="just"/>
            <a:r>
              <a:rPr lang="ru-RU" sz="3800" dirty="0"/>
              <a:t>6. Сложные существительные без соединительной гласной (в основном заимствования), не регулируемые правилами и не входящие в словарь-минимум (ленд-лиз, люля-кебаб, ноу-хау, папье-маше, перекати-поле, гуляй-город пресс-папье, но бефстроганов, метрдотель, портшез, прейскурант). </a:t>
            </a:r>
          </a:p>
          <a:p>
            <a:pPr algn="just"/>
            <a:r>
              <a:rPr lang="ru-RU" sz="3800" dirty="0"/>
              <a:t>7. На правила, которые не включены в школьную программу (например, правило слитного / раздельного написания наречных единиц / наречий с приставкой / предлогом, например: </a:t>
            </a:r>
            <a:r>
              <a:rPr lang="ru-RU" sz="3800" i="1" dirty="0"/>
              <a:t>в разлив, за глаза ругать, под стать, в бегах, в рассрочку, на попятную, в диковинку, на ощупь, на подхвате, на попа ставить (ср. действующее написание напропалую, врассыпную</a:t>
            </a:r>
            <a:r>
              <a:rPr lang="ru-RU" sz="3800" dirty="0"/>
              <a:t>).</a:t>
            </a:r>
          </a:p>
          <a:p>
            <a:endParaRPr lang="ru-RU" sz="3800" dirty="0"/>
          </a:p>
        </p:txBody>
      </p:sp>
    </p:spTree>
    <p:extLst>
      <p:ext uri="{BB962C8B-B14F-4D97-AF65-F5344CB8AC3E}">
        <p14:creationId xmlns:p14="http://schemas.microsoft.com/office/powerpoint/2010/main" xmlns="" val="336394620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778098"/>
          </a:xfrm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ru-RU" sz="3200" dirty="0"/>
              <a:t>Пунктуационные ошибки</a:t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  <a:ln>
            <a:solidFill>
              <a:srgbClr val="0070C0"/>
            </a:solidFill>
          </a:ln>
        </p:spPr>
        <p:txBody>
          <a:bodyPr>
            <a:normAutofit fontScale="47500" lnSpcReduction="20000"/>
          </a:bodyPr>
          <a:lstStyle/>
          <a:p>
            <a:pPr algn="just"/>
            <a:r>
              <a:rPr lang="ru-RU" sz="3800" dirty="0" smtClean="0"/>
              <a:t>В </a:t>
            </a:r>
            <a:r>
              <a:rPr lang="ru-RU" sz="3800" dirty="0"/>
              <a:t>соответствии с «Нормами оценки знаний, умений и навыков по русскому языку» </a:t>
            </a:r>
            <a:r>
              <a:rPr lang="ru-RU" sz="3800" b="1" dirty="0"/>
              <a:t>исправляются, но не учитываются следующие пунктуационные ошибки:</a:t>
            </a:r>
          </a:p>
          <a:p>
            <a:pPr algn="just"/>
            <a:r>
              <a:rPr lang="ru-RU" sz="3800" dirty="0"/>
              <a:t>1) тире в неполном предложении;</a:t>
            </a:r>
          </a:p>
          <a:p>
            <a:pPr algn="just"/>
            <a:r>
              <a:rPr lang="ru-RU" sz="3800" dirty="0"/>
              <a:t>2) обособление несогласованных определений, относящихся к нарицательным именам существительным;</a:t>
            </a:r>
          </a:p>
          <a:p>
            <a:pPr algn="just"/>
            <a:r>
              <a:rPr lang="ru-RU" sz="3800" dirty="0"/>
              <a:t>3) запятые при ограничительно-выделительных оборотах;</a:t>
            </a:r>
          </a:p>
          <a:p>
            <a:pPr algn="just"/>
            <a:r>
              <a:rPr lang="ru-RU" sz="3800" dirty="0"/>
              <a:t>4) различение омонимичных частиц и междометий и, соответственно, </a:t>
            </a:r>
            <a:r>
              <a:rPr lang="ru-RU" sz="3800" dirty="0" err="1"/>
              <a:t>невыделение</a:t>
            </a:r>
            <a:r>
              <a:rPr lang="ru-RU" sz="3800" dirty="0"/>
              <a:t> или выделение их запятыми;</a:t>
            </a:r>
          </a:p>
          <a:p>
            <a:pPr algn="just"/>
            <a:r>
              <a:rPr lang="ru-RU" sz="3800" dirty="0"/>
              <a:t>5) в передаче авторской пунктуации.</a:t>
            </a:r>
          </a:p>
          <a:p>
            <a:pPr algn="just"/>
            <a:r>
              <a:rPr lang="ru-RU" sz="3800" dirty="0"/>
              <a:t>Среди пунктуационных ошибок следует выделять </a:t>
            </a:r>
            <a:r>
              <a:rPr lang="ru-RU" sz="3800" b="1" dirty="0"/>
              <a:t>негрубые, </a:t>
            </a:r>
            <a:r>
              <a:rPr lang="ru-RU" sz="3800" dirty="0"/>
              <a:t>т.е. не имеющие существенного значения для характеристики грамотности. При подсчете ошибок </a:t>
            </a:r>
            <a:r>
              <a:rPr lang="ru-RU" sz="3800" b="1" dirty="0"/>
              <a:t>две негрубые считаются за одну.</a:t>
            </a:r>
          </a:p>
          <a:p>
            <a:pPr algn="just"/>
            <a:r>
              <a:rPr lang="ru-RU" sz="3800" dirty="0"/>
              <a:t>К</a:t>
            </a:r>
            <a:r>
              <a:rPr lang="ru-RU" sz="3800" b="1" dirty="0"/>
              <a:t> негрубым </a:t>
            </a:r>
            <a:r>
              <a:rPr lang="ru-RU" sz="3800" dirty="0"/>
              <a:t>относятся ошибки</a:t>
            </a:r>
          </a:p>
          <a:p>
            <a:pPr algn="just"/>
            <a:r>
              <a:rPr lang="ru-RU" sz="3800" dirty="0"/>
              <a:t>1) в случаях, когда вместо одного знака препинания поставлен другой;</a:t>
            </a:r>
          </a:p>
          <a:p>
            <a:pPr algn="just"/>
            <a:r>
              <a:rPr lang="ru-RU" sz="3800" dirty="0"/>
              <a:t>2) в пропуске одного из сочетающихся знаков препинания или в нарушении их последовательности. </a:t>
            </a:r>
          </a:p>
          <a:p>
            <a:pPr algn="just"/>
            <a:r>
              <a:rPr lang="ru-RU" sz="3800" dirty="0"/>
              <a:t>Правила подсчета однотипных и повторяющихся ошибок на пунктуацию не распространяется.</a:t>
            </a:r>
          </a:p>
          <a:p>
            <a:endParaRPr lang="ru-RU" sz="3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653804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ln>
            <a:solidFill>
              <a:srgbClr val="0070C0"/>
            </a:solidFill>
          </a:ln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/>
              <a:t>В отдельную категорию выделяются </a:t>
            </a:r>
            <a:r>
              <a:rPr lang="ru-RU" b="1" dirty="0"/>
              <a:t>графические ошибки</a:t>
            </a:r>
            <a:r>
              <a:rPr lang="ru-RU" dirty="0"/>
              <a:t>, т.е. различные описки, вызванные невнимательностью пишущего или поспешностью написания. Например, неправильные написания, искажающие звуковой облик слова (</a:t>
            </a:r>
            <a:r>
              <a:rPr lang="ru-RU" dirty="0" err="1"/>
              <a:t>рапотает</a:t>
            </a:r>
            <a:r>
              <a:rPr lang="ru-RU" dirty="0"/>
              <a:t> вместо работает, </a:t>
            </a:r>
            <a:r>
              <a:rPr lang="ru-RU" dirty="0" err="1"/>
              <a:t>мемля</a:t>
            </a:r>
            <a:r>
              <a:rPr lang="ru-RU" dirty="0"/>
              <a:t> вместо земля). Эти ошибки связаны с графикой, т.е. средствами письменности данного языка, фиксирующими отношения между буквами на письме и звуками устной речи. К графическим средствам помимо букв относятся различные </a:t>
            </a:r>
            <a:r>
              <a:rPr lang="ru-RU" dirty="0" smtClean="0"/>
              <a:t>приёмы </a:t>
            </a:r>
            <a:r>
              <a:rPr lang="ru-RU" b="1" dirty="0"/>
              <a:t>сокращения слов</a:t>
            </a:r>
            <a:r>
              <a:rPr lang="ru-RU" dirty="0"/>
              <a:t>, использование </a:t>
            </a:r>
            <a:r>
              <a:rPr lang="ru-RU" b="1" dirty="0"/>
              <a:t>пробелов между словами</a:t>
            </a:r>
            <a:r>
              <a:rPr lang="ru-RU" dirty="0"/>
              <a:t>, </a:t>
            </a:r>
            <a:r>
              <a:rPr lang="ru-RU" b="1" dirty="0"/>
              <a:t>различные подчеркивания </a:t>
            </a:r>
            <a:r>
              <a:rPr lang="ru-RU" dirty="0"/>
              <a:t>и </a:t>
            </a:r>
            <a:r>
              <a:rPr lang="ru-RU" b="1" dirty="0"/>
              <a:t>шрифтовые выделения</a:t>
            </a:r>
            <a:r>
              <a:rPr lang="ru-RU" dirty="0"/>
              <a:t>. </a:t>
            </a:r>
          </a:p>
          <a:p>
            <a:pPr algn="just"/>
            <a:r>
              <a:rPr lang="ru-RU" b="1" dirty="0"/>
              <a:t>Одиночные</a:t>
            </a:r>
            <a:r>
              <a:rPr lang="ru-RU" dirty="0"/>
              <a:t> графические ошибки </a:t>
            </a:r>
            <a:r>
              <a:rPr lang="ru-RU" b="1" dirty="0"/>
              <a:t>не учитываются при проверке,</a:t>
            </a:r>
            <a:r>
              <a:rPr lang="ru-RU" dirty="0"/>
              <a:t> но если таких ошибок </a:t>
            </a:r>
            <a:r>
              <a:rPr lang="ru-RU" b="1" dirty="0"/>
              <a:t>больше 5 на 100 слов, </a:t>
            </a:r>
            <a:r>
              <a:rPr lang="ru-RU" dirty="0"/>
              <a:t>то работу следует </a:t>
            </a:r>
            <a:r>
              <a:rPr lang="ru-RU" b="1" dirty="0"/>
              <a:t>признать безграмотной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69695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 Критерии оценивания итогового сочинения  организациями, реализующими образовательные программы среднего общего образования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ru-RU" dirty="0" smtClean="0"/>
              <a:t>1. «Соответствие теме» </a:t>
            </a:r>
          </a:p>
          <a:p>
            <a:r>
              <a:rPr lang="ru-RU" dirty="0" smtClean="0"/>
              <a:t>2.  «Аргументация. Привлечение литературного материала» </a:t>
            </a:r>
          </a:p>
          <a:p>
            <a:r>
              <a:rPr lang="ru-RU" dirty="0" smtClean="0"/>
              <a:t>3.  «Композиция и логика рассуждения» </a:t>
            </a:r>
          </a:p>
          <a:p>
            <a:r>
              <a:rPr lang="ru-RU" dirty="0" smtClean="0"/>
              <a:t>4.  «Качество письменной речи»</a:t>
            </a:r>
          </a:p>
          <a:p>
            <a:r>
              <a:rPr lang="ru-RU" dirty="0" smtClean="0"/>
              <a:t>5.  «Грамотность»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2800" b="1" dirty="0" smtClean="0"/>
              <a:t>Критерий №1 </a:t>
            </a:r>
            <a:br>
              <a:rPr lang="ru-RU" sz="2800" b="1" dirty="0" smtClean="0"/>
            </a:br>
            <a:r>
              <a:rPr lang="ru-RU" sz="2800" b="1" dirty="0" smtClean="0"/>
              <a:t>«Соответствие теме»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Данный </a:t>
            </a:r>
            <a:r>
              <a:rPr lang="ru-RU" dirty="0"/>
              <a:t>критерий нацеливает </a:t>
            </a:r>
            <a:r>
              <a:rPr lang="ru-RU" b="1" i="1" dirty="0"/>
              <a:t>на проверку содержания </a:t>
            </a:r>
            <a:r>
              <a:rPr lang="ru-RU" b="1" i="1" dirty="0" smtClean="0"/>
              <a:t>сочинения. </a:t>
            </a:r>
            <a:r>
              <a:rPr lang="ru-RU" dirty="0" smtClean="0"/>
              <a:t>Выпускник </a:t>
            </a:r>
            <a:r>
              <a:rPr lang="ru-RU" b="1" dirty="0"/>
              <a:t>должен рассуждать </a:t>
            </a:r>
            <a:r>
              <a:rPr lang="ru-RU" dirty="0"/>
              <a:t>на предложенную тему, выбрав </a:t>
            </a:r>
            <a:r>
              <a:rPr lang="ru-RU" dirty="0" smtClean="0"/>
              <a:t>путь (способ) </a:t>
            </a:r>
            <a:r>
              <a:rPr lang="ru-RU" dirty="0"/>
              <a:t>ее </a:t>
            </a:r>
            <a:r>
              <a:rPr lang="ru-RU" dirty="0" smtClean="0"/>
              <a:t>раскрытия (например</a:t>
            </a:r>
            <a:r>
              <a:rPr lang="ru-RU" dirty="0"/>
              <a:t>, отвечает на вопрос, поставленный в теме, или размышляет над предложенной проблемой, или строит высказывание на основе связанных с темой тезисов и т.п.).</a:t>
            </a:r>
          </a:p>
          <a:p>
            <a:r>
              <a:rPr lang="ru-RU" dirty="0"/>
              <a:t>«</a:t>
            </a:r>
            <a:r>
              <a:rPr lang="ru-RU" b="1" dirty="0"/>
              <a:t>Незачет</a:t>
            </a:r>
            <a:r>
              <a:rPr lang="ru-RU" dirty="0"/>
              <a:t>» ставится только в случае</a:t>
            </a:r>
            <a:r>
              <a:rPr lang="ru-RU" b="1" dirty="0"/>
              <a:t>, если сочинение не соответствует теме или в нем не прослеживается конкретной цели высказывания,</a:t>
            </a:r>
            <a:r>
              <a:rPr lang="ru-RU" dirty="0"/>
              <a:t> т.е. коммуникативного замысла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Во всех остальных случаях выставляется «</a:t>
            </a:r>
            <a:r>
              <a:rPr lang="ru-RU" b="1" dirty="0"/>
              <a:t>зачет</a:t>
            </a:r>
            <a:r>
              <a:rPr lang="ru-RU" dirty="0"/>
              <a:t>».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2800" b="1" dirty="0" smtClean="0"/>
              <a:t>Критерий №2 </a:t>
            </a:r>
            <a:br>
              <a:rPr lang="ru-RU" sz="2800" b="1" dirty="0" smtClean="0"/>
            </a:br>
            <a:r>
              <a:rPr lang="ru-RU" sz="2800" b="1" dirty="0" smtClean="0"/>
              <a:t>«Аргументация. Привлечение литературного материала»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17655"/>
            <a:ext cx="8229600" cy="4697427"/>
          </a:xfrm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Данный критерий нацеливает на проверку умения использовать литературный материал (художественные произведения, дневники, мемуары, публицистику, произведения устного народного творчества (за исключением малых жанров), другие литературные источники) для аргументации своей позиции.</a:t>
            </a:r>
          </a:p>
          <a:p>
            <a:r>
              <a:rPr lang="ru-RU" dirty="0" smtClean="0"/>
              <a:t>Участник должен строить рассуждение, привлекая для аргументации не менее одного произведения отечественной или мировой литературы, избирая свой путь использования литературного материала; при этом он может показать разный уровень осмысления художественного текста: от элементов смыслового анализа (например, тематика, проблематика, сюжет, характеры и т.п.) до комплексного анализа произведения в единстве формы и содержания и его интерпретации в аспекте выбранной темы.</a:t>
            </a:r>
          </a:p>
          <a:p>
            <a:r>
              <a:rPr lang="ru-RU" dirty="0" smtClean="0"/>
              <a:t>«Незачет» ставится при условии, если сочинение написано без привлечения литературного материала или в нем существенно искажено содержание произведения, или литературные произведения лишь упоминаются в работе, не становясь опорой для аргументации. Во всех остальных случаях выставляется «зачет».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Критерий №3 </a:t>
            </a:r>
            <a:br>
              <a:rPr lang="ru-RU" sz="3200" b="1" dirty="0" smtClean="0"/>
            </a:br>
            <a:r>
              <a:rPr lang="ru-RU" sz="3200" b="1" dirty="0" smtClean="0"/>
              <a:t>«Композиция и логика рассуждения»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Данный </a:t>
            </a:r>
            <a:r>
              <a:rPr lang="ru-RU" dirty="0"/>
              <a:t>критерий нацеливает на проверку умения </a:t>
            </a:r>
            <a:r>
              <a:rPr lang="ru-RU" b="1" i="1" dirty="0"/>
              <a:t>логично</a:t>
            </a:r>
            <a:r>
              <a:rPr lang="ru-RU" b="1" dirty="0"/>
              <a:t> </a:t>
            </a:r>
            <a:r>
              <a:rPr lang="ru-RU" dirty="0"/>
              <a:t>выстраивать</a:t>
            </a:r>
            <a:r>
              <a:rPr lang="ru-RU" b="1" dirty="0"/>
              <a:t> </a:t>
            </a:r>
            <a:r>
              <a:rPr lang="ru-RU" dirty="0"/>
              <a:t>рассуждение на предложенную тему. </a:t>
            </a:r>
            <a:r>
              <a:rPr lang="ru-RU" dirty="0" smtClean="0"/>
              <a:t>Выпускник </a:t>
            </a:r>
            <a:r>
              <a:rPr lang="ru-RU" dirty="0"/>
              <a:t>должен аргументировать высказанные мысли, стараясь выдерживать соотношение между </a:t>
            </a:r>
            <a:r>
              <a:rPr lang="ru-RU" b="1" dirty="0"/>
              <a:t>тезисом и </a:t>
            </a:r>
            <a:r>
              <a:rPr lang="ru-RU" b="1" dirty="0" smtClean="0"/>
              <a:t>доказательствами (1-3-1).</a:t>
            </a:r>
            <a:endParaRPr lang="ru-RU" b="1" dirty="0"/>
          </a:p>
          <a:p>
            <a:r>
              <a:rPr lang="ru-RU" dirty="0"/>
              <a:t>«</a:t>
            </a:r>
            <a:r>
              <a:rPr lang="ru-RU" b="1" dirty="0"/>
              <a:t>Незачет</a:t>
            </a:r>
            <a:r>
              <a:rPr lang="ru-RU" dirty="0"/>
              <a:t>» ставится при условии, если </a:t>
            </a:r>
            <a:r>
              <a:rPr lang="ru-RU" b="1" dirty="0"/>
              <a:t>грубые логические нарушения мешают пониманию смысла сказанного или отсутствует </a:t>
            </a:r>
            <a:r>
              <a:rPr lang="ru-RU" b="1" i="1" dirty="0" err="1"/>
              <a:t>тезисно-доказательная</a:t>
            </a:r>
            <a:r>
              <a:rPr lang="ru-RU" b="1" i="1" dirty="0"/>
              <a:t> </a:t>
            </a:r>
            <a:r>
              <a:rPr lang="ru-RU" b="1" dirty="0"/>
              <a:t>часть.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dirty="0" smtClean="0"/>
              <a:t>Во </a:t>
            </a:r>
            <a:r>
              <a:rPr lang="ru-RU" dirty="0"/>
              <a:t>всех остальных случаях выставляется «</a:t>
            </a:r>
            <a:r>
              <a:rPr lang="ru-RU" b="1" dirty="0"/>
              <a:t>зачет</a:t>
            </a:r>
            <a:r>
              <a:rPr lang="ru-RU" dirty="0"/>
              <a:t>».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2800" b="1" dirty="0" smtClean="0"/>
              <a:t>Критерий №4 </a:t>
            </a:r>
            <a:br>
              <a:rPr lang="ru-RU" sz="2800" b="1" dirty="0" smtClean="0"/>
            </a:br>
            <a:r>
              <a:rPr lang="ru-RU" sz="2800" b="1" dirty="0" smtClean="0"/>
              <a:t>«Качество письменной речи»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Данный </a:t>
            </a:r>
            <a:r>
              <a:rPr lang="ru-RU" dirty="0"/>
              <a:t>критерий нацеливает на </a:t>
            </a:r>
            <a:r>
              <a:rPr lang="ru-RU" b="1" i="1" dirty="0"/>
              <a:t>проверку речевого оформления </a:t>
            </a:r>
            <a:r>
              <a:rPr lang="ru-RU" dirty="0"/>
              <a:t>текста </a:t>
            </a:r>
            <a:r>
              <a:rPr lang="ru-RU" dirty="0" smtClean="0"/>
              <a:t>сочинения. Выпускник </a:t>
            </a:r>
            <a:r>
              <a:rPr lang="ru-RU" dirty="0"/>
              <a:t>должен </a:t>
            </a:r>
            <a:r>
              <a:rPr lang="ru-RU" b="1" i="1" dirty="0" smtClean="0"/>
              <a:t>точно </a:t>
            </a:r>
            <a:r>
              <a:rPr lang="ru-RU" dirty="0" smtClean="0"/>
              <a:t>выражать мысли (информация д.б. понятна читателю), используя разнообразную лексику и различные грамматические конструкции, при необходимости </a:t>
            </a:r>
            <a:r>
              <a:rPr lang="ru-RU" b="1" i="1" dirty="0" smtClean="0"/>
              <a:t>уместно</a:t>
            </a:r>
            <a:r>
              <a:rPr lang="ru-RU" dirty="0" smtClean="0"/>
              <a:t> употреблять </a:t>
            </a:r>
            <a:r>
              <a:rPr lang="ru-RU" b="1" i="1" dirty="0" smtClean="0"/>
              <a:t>термины</a:t>
            </a:r>
            <a:r>
              <a:rPr lang="ru-RU" dirty="0" smtClean="0"/>
              <a:t>, </a:t>
            </a:r>
            <a:r>
              <a:rPr lang="ru-RU" b="1" i="1" dirty="0" smtClean="0"/>
              <a:t>избегать речевых штампов. </a:t>
            </a:r>
            <a:endParaRPr lang="ru-RU" dirty="0" smtClean="0"/>
          </a:p>
          <a:p>
            <a:r>
              <a:rPr lang="ru-RU" dirty="0" smtClean="0"/>
              <a:t>«</a:t>
            </a:r>
            <a:r>
              <a:rPr lang="ru-RU" b="1" dirty="0"/>
              <a:t>Незачет</a:t>
            </a:r>
            <a:r>
              <a:rPr lang="ru-RU" dirty="0"/>
              <a:t>» ставится при условии, если</a:t>
            </a:r>
            <a:r>
              <a:rPr lang="ru-RU" b="1" dirty="0"/>
              <a:t> низкое качество речи, </a:t>
            </a:r>
            <a:r>
              <a:rPr lang="ru-RU" dirty="0"/>
              <a:t>в том числе </a:t>
            </a:r>
            <a:r>
              <a:rPr lang="ru-RU" b="1" dirty="0"/>
              <a:t>речевые ошибки, существенно затрудняет понимание смысла сочинения. </a:t>
            </a:r>
            <a:endParaRPr lang="ru-RU" b="1" dirty="0" smtClean="0"/>
          </a:p>
          <a:p>
            <a:r>
              <a:rPr lang="ru-RU" dirty="0" smtClean="0"/>
              <a:t>Во </a:t>
            </a:r>
            <a:r>
              <a:rPr lang="ru-RU" dirty="0"/>
              <a:t>всех остальных случаях выставляется «</a:t>
            </a:r>
            <a:r>
              <a:rPr lang="ru-RU" b="1" dirty="0"/>
              <a:t>зачет</a:t>
            </a:r>
            <a:r>
              <a:rPr lang="ru-RU" dirty="0"/>
              <a:t>».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Критерий №5 </a:t>
            </a:r>
            <a:br>
              <a:rPr lang="ru-RU" sz="2800" b="1" dirty="0" smtClean="0"/>
            </a:br>
            <a:r>
              <a:rPr lang="ru-RU" sz="2800" b="1" dirty="0" smtClean="0"/>
              <a:t>«Грамотность»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Данный </a:t>
            </a:r>
            <a:r>
              <a:rPr lang="ru-RU" dirty="0"/>
              <a:t>критерий позволяет оценить </a:t>
            </a:r>
            <a:r>
              <a:rPr lang="ru-RU" b="1" i="1" dirty="0"/>
              <a:t>грамотность</a:t>
            </a:r>
            <a:r>
              <a:rPr lang="ru-RU" b="1" dirty="0"/>
              <a:t> </a:t>
            </a:r>
            <a:r>
              <a:rPr lang="ru-RU" dirty="0"/>
              <a:t>выпускника.</a:t>
            </a:r>
          </a:p>
          <a:p>
            <a:r>
              <a:rPr lang="ru-RU" dirty="0"/>
              <a:t>«</a:t>
            </a:r>
            <a:r>
              <a:rPr lang="ru-RU" b="1" dirty="0"/>
              <a:t>Незачет</a:t>
            </a:r>
            <a:r>
              <a:rPr lang="ru-RU" dirty="0"/>
              <a:t>» ставится, если грамматические, орфографические и пунктуационные ошибки, допущенные в сочинении, </a:t>
            </a:r>
            <a:r>
              <a:rPr lang="ru-RU" b="1" dirty="0"/>
              <a:t>затрудняют чтение и понимание текста (в сумме более 5 ошибок на 100 слов</a:t>
            </a:r>
            <a:r>
              <a:rPr lang="ru-RU" b="1" dirty="0" smtClean="0"/>
              <a:t>).</a:t>
            </a:r>
            <a:endParaRPr lang="ru-RU" b="1" dirty="0"/>
          </a:p>
          <a:p>
            <a:pPr algn="just"/>
            <a:r>
              <a:rPr lang="ru-RU" dirty="0"/>
              <a:t/>
            </a:r>
            <a:br>
              <a:rPr lang="ru-RU" dirty="0"/>
            </a:br>
            <a:r>
              <a:rPr lang="ru-RU" b="1" i="1" dirty="0" smtClean="0"/>
              <a:t>Однотипными</a:t>
            </a:r>
            <a:r>
              <a:rPr lang="ru-RU" i="1" dirty="0" smtClean="0"/>
              <a:t> считаются ошибки на одно и то же орфографическое правило. Эти ошибки исправляются, но при подсчете общего количества допущенных ошибок считаются за одну, даже если они встречаются в разных словах</a:t>
            </a:r>
            <a:r>
              <a:rPr lang="ru-RU" dirty="0" smtClean="0"/>
              <a:t>.</a:t>
            </a:r>
          </a:p>
          <a:p>
            <a:r>
              <a:rPr lang="ru-RU" i="1" dirty="0" smtClean="0"/>
              <a:t> К </a:t>
            </a:r>
            <a:r>
              <a:rPr lang="ru-RU" b="1" i="1" dirty="0" smtClean="0"/>
              <a:t>негрубым орфографическим </a:t>
            </a:r>
            <a:r>
              <a:rPr lang="ru-RU" i="1" dirty="0" smtClean="0"/>
              <a:t>ошибкам традиционно относятся: </a:t>
            </a:r>
          </a:p>
          <a:p>
            <a:r>
              <a:rPr lang="ru-RU" i="1" dirty="0" smtClean="0"/>
              <a:t>1. Исключения из правил. </a:t>
            </a:r>
            <a:br>
              <a:rPr lang="ru-RU" i="1" dirty="0" smtClean="0"/>
            </a:br>
            <a:r>
              <a:rPr lang="ru-RU" i="1" dirty="0" smtClean="0"/>
              <a:t>2. Строчная и прописная буквы в собственных наименованиях.</a:t>
            </a:r>
            <a:br>
              <a:rPr lang="ru-RU" i="1" dirty="0" smtClean="0"/>
            </a:br>
            <a:r>
              <a:rPr lang="ru-RU" i="1" dirty="0" smtClean="0"/>
              <a:t>3. Не регулируемые правилами слитные и раздельные написания наречий.</a:t>
            </a:r>
            <a:br>
              <a:rPr lang="ru-RU" i="1" dirty="0" smtClean="0"/>
            </a:br>
            <a:r>
              <a:rPr lang="ru-RU" i="1" dirty="0" smtClean="0"/>
              <a:t>4. Не с прилагательными и причастиями в роли сказуемых. </a:t>
            </a:r>
            <a:br>
              <a:rPr lang="ru-RU" i="1" dirty="0" smtClean="0"/>
            </a:br>
            <a:r>
              <a:rPr lang="ru-RU" i="1" dirty="0" smtClean="0"/>
              <a:t>5. Различение не и ни в оборотах никто иной не...; ничто иное не...; не кто иной, как...; не что иное, как... </a:t>
            </a:r>
            <a:br>
              <a:rPr lang="ru-RU" i="1" dirty="0" smtClean="0"/>
            </a:br>
            <a:r>
              <a:rPr lang="ru-RU" i="1" dirty="0" smtClean="0"/>
              <a:t>6. Написание собственных имен нерусского происхождения. </a:t>
            </a:r>
          </a:p>
          <a:p>
            <a:pPr>
              <a:buNone/>
            </a:pPr>
            <a:r>
              <a:rPr lang="ru-RU" dirty="0" smtClean="0"/>
              <a:t>(Условные обозначения: / </a:t>
            </a:r>
            <a:r>
              <a:rPr lang="ru-RU" dirty="0" err="1" smtClean="0"/>
              <a:t>одн</a:t>
            </a:r>
            <a:r>
              <a:rPr lang="ru-RU" dirty="0" smtClean="0"/>
              <a:t>.; / </a:t>
            </a:r>
            <a:r>
              <a:rPr lang="ru-RU" dirty="0" err="1" smtClean="0"/>
              <a:t>негр</a:t>
            </a:r>
            <a:r>
              <a:rPr lang="ru-RU" dirty="0" smtClean="0"/>
              <a:t>.; больше 3-х – как одна).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620</TotalTime>
  <Words>3097</Words>
  <Application>Microsoft Office PowerPoint</Application>
  <PresentationFormat>Экран (4:3)</PresentationFormat>
  <Paragraphs>158</Paragraphs>
  <Slides>33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4" baseType="lpstr">
      <vt:lpstr>Тема Office</vt:lpstr>
      <vt:lpstr>Выпускное сочинение</vt:lpstr>
      <vt:lpstr>Требование №1.  «Объем итогового сочинения» </vt:lpstr>
      <vt:lpstr> Требование №2 «Самостоятельность  написания  итогового  сочинения» </vt:lpstr>
      <vt:lpstr>  Критерии оценивания итогового сочинения  организациями, реализующими образовательные программы среднего общего образования </vt:lpstr>
      <vt:lpstr>Критерий №1  «Соответствие теме» </vt:lpstr>
      <vt:lpstr>Критерий №2  «Аргументация. Привлечение литературного материала»</vt:lpstr>
      <vt:lpstr>Критерий №3  «Композиция и логика рассуждения» </vt:lpstr>
      <vt:lpstr>Критерий №4  «Качество письменной речи» </vt:lpstr>
      <vt:lpstr> Критерий №5  «Грамотность» </vt:lpstr>
      <vt:lpstr>Критерии оценивания итогового изложения организациями, реализующими образовательные программы среднего общего образования</vt:lpstr>
      <vt:lpstr>Требование № 2.  «Самостоятельность написания итогового изложения</vt:lpstr>
      <vt:lpstr>Критерий № 1 «Содержание изложения» </vt:lpstr>
      <vt:lpstr>Критерий №2 «Логичность изложения» </vt:lpstr>
      <vt:lpstr>Критерий № 3 «Использование элементов стиля исходного текста» </vt:lpstr>
      <vt:lpstr>Критерий № 4 «Качество письменной речи» </vt:lpstr>
      <vt:lpstr>Проверяется грамотность участника. </vt:lpstr>
      <vt:lpstr>Правило проверки</vt:lpstr>
      <vt:lpstr>Слайд 18</vt:lpstr>
      <vt:lpstr>Заполнение поля «Результаты оценивания сочинения (изложения)»  </vt:lpstr>
      <vt:lpstr>Слайд 20</vt:lpstr>
      <vt:lpstr>При проверке сочинения(изложения) учитываются следующие виды ошибок</vt:lpstr>
      <vt:lpstr>Слайд 22</vt:lpstr>
      <vt:lpstr>Слайд 23</vt:lpstr>
      <vt:lpstr> Примеры логических ошибок в разных частях текста </vt:lpstr>
      <vt:lpstr>Слайд 25</vt:lpstr>
      <vt:lpstr>Слайд 26</vt:lpstr>
      <vt:lpstr>Речевые (в том числе стилистические) ошибки</vt:lpstr>
      <vt:lpstr>Грамматические ошибки </vt:lpstr>
      <vt:lpstr> Среди орфографических ошибок следует выделять негрубые, т.е. не имеющие существенного значения для характеристики грамотности. При подсчете ошибок две негрубые считаются за одну. </vt:lpstr>
      <vt:lpstr>Слайд 30</vt:lpstr>
      <vt:lpstr>Слайд 31</vt:lpstr>
      <vt:lpstr>Пунктуационные ошибки </vt:lpstr>
      <vt:lpstr>Слайд 33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Методист</dc:creator>
  <cp:lastModifiedBy>Методист</cp:lastModifiedBy>
  <cp:revision>56</cp:revision>
  <dcterms:created xsi:type="dcterms:W3CDTF">2014-11-10T06:46:57Z</dcterms:created>
  <dcterms:modified xsi:type="dcterms:W3CDTF">2018-11-22T01:16:17Z</dcterms:modified>
</cp:coreProperties>
</file>